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aveat"/>
      <p:regular r:id="rId16"/>
      <p:bold r:id="rId17"/>
    </p:embeddedFont>
    <p:embeddedFont>
      <p:font typeface="Old Standard TT"/>
      <p:regular r:id="rId18"/>
      <p:bold r:id="rId19"/>
      <p:italic r:id="rId20"/>
    </p:embeddedFont>
    <p:embeddedFont>
      <p:font typeface="Comfortaa"/>
      <p:regular r:id="rId21"/>
      <p:bold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ldStandardTT-italic.fntdata"/><Relationship Id="rId11" Type="http://schemas.openxmlformats.org/officeDocument/2006/relationships/slide" Target="slides/slide6.xml"/><Relationship Id="rId22" Type="http://schemas.openxmlformats.org/officeDocument/2006/relationships/font" Target="fonts/Comfortaa-bold.fntdata"/><Relationship Id="rId10" Type="http://schemas.openxmlformats.org/officeDocument/2006/relationships/slide" Target="slides/slide5.xml"/><Relationship Id="rId21" Type="http://schemas.openxmlformats.org/officeDocument/2006/relationships/font" Target="fonts/Comfortaa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aveat-bold.fntdata"/><Relationship Id="rId16" Type="http://schemas.openxmlformats.org/officeDocument/2006/relationships/font" Target="fonts/Caveat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ldStandardTT-bold.fntdata"/><Relationship Id="rId6" Type="http://schemas.openxmlformats.org/officeDocument/2006/relationships/slide" Target="slides/slide1.xml"/><Relationship Id="rId18" Type="http://schemas.openxmlformats.org/officeDocument/2006/relationships/font" Target="fonts/OldStandardTT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d84b62ce81c932e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d84b62ce81c932e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26c98dba7acf9fee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26c98dba7acf9fee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94b6bfd1d598bd7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94b6bfd1d598bd7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bccff052831fb2f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bccff052831fb2f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d84b62ce81c932e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d84b62ce81c932e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d84b62ce81c932e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d84b62ce81c932e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d84b62ce81c932e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2d84b62ce81c932e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d84b62ce81c932e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d84b62ce81c932e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d84b62ce81c932e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d84b62ce81c932e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661133"/>
            <a:ext cx="7360800" cy="2854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FUNCTIONS OF MANAGEMENT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/>
              <a:t>BUSINESS STUDIES XII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Prepared By- URVASHI KANWASI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1" name="Google Shape;111;p22"/>
          <p:cNvPicPr preferRelativeResize="0"/>
          <p:nvPr/>
        </p:nvPicPr>
        <p:blipFill rotWithShape="1">
          <a:blip r:embed="rId3">
            <a:alphaModFix/>
          </a:blip>
          <a:srcRect b="-5887" l="0" r="0" t="0"/>
          <a:stretch/>
        </p:blipFill>
        <p:spPr>
          <a:xfrm>
            <a:off x="0" y="0"/>
            <a:ext cx="9144000" cy="552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52400"/>
            <a:ext cx="9144001" cy="55318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0" y="512349"/>
            <a:ext cx="8817600" cy="489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 sz="3000"/>
              <a:t>Planning is always the first function performed by every manager.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 sz="3000"/>
              <a:t>It refers to “deciding in advance what to do,how to do,when to do and who is going to do it.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 sz="3000"/>
              <a:t>Planning bridges gap between where we stand today and where we want to reach.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-GB" sz="3000"/>
              <a:t>Planning is the base of all other functions of management.</a:t>
            </a:r>
            <a:endParaRPr sz="3000"/>
          </a:p>
        </p:txBody>
      </p:sp>
      <p:sp>
        <p:nvSpPr>
          <p:cNvPr id="71" name="Google Shape;71;p15"/>
          <p:cNvSpPr txBox="1"/>
          <p:nvPr/>
        </p:nvSpPr>
        <p:spPr>
          <a:xfrm>
            <a:off x="1634540" y="0"/>
            <a:ext cx="9879300" cy="8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500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</a:t>
            </a:r>
            <a:r>
              <a:rPr lang="en-GB" sz="4000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PLANNING </a:t>
            </a:r>
            <a:endParaRPr sz="4000">
              <a:solidFill>
                <a:schemeClr val="lt2"/>
              </a:solidFill>
              <a:highlight>
                <a:schemeClr val="lt2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/>
        </p:nvSpPr>
        <p:spPr>
          <a:xfrm>
            <a:off x="914400" y="-20"/>
            <a:ext cx="7315200" cy="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 ORGANISING</a:t>
            </a:r>
            <a:endParaRPr b="1" sz="40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0" y="563425"/>
            <a:ext cx="9144000" cy="45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GB" sz="3500"/>
              <a:t>Recognising the resources required.</a:t>
            </a:r>
            <a:endParaRPr sz="3500"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GB" sz="3500"/>
              <a:t>Finding out the activities required to be performed.</a:t>
            </a:r>
            <a:endParaRPr sz="3500"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GB" sz="3500"/>
              <a:t>Assigning these activities to different employees according to their capabilities.</a:t>
            </a:r>
            <a:endParaRPr sz="3500"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GB" sz="3500"/>
              <a:t>Establishing Authority and Responsibilty relationships among employees.Giving authority to capable person.</a:t>
            </a:r>
            <a:endParaRPr sz="3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/>
        </p:nvSpPr>
        <p:spPr>
          <a:xfrm>
            <a:off x="914400" y="0"/>
            <a:ext cx="7315200" cy="8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 </a:t>
            </a:r>
            <a:r>
              <a:rPr b="1" lang="en-GB" sz="4000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STAFFING</a:t>
            </a:r>
            <a:endParaRPr b="1" sz="40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0" y="586500"/>
            <a:ext cx="9144000" cy="45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GB" sz="3500"/>
              <a:t>Putting right person at the right job is the keyword.</a:t>
            </a:r>
            <a:endParaRPr sz="3500"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GB" sz="3500"/>
              <a:t>It is considered with the manpower requirement of the organisation.</a:t>
            </a:r>
            <a:endParaRPr sz="3500"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GB" sz="3500"/>
              <a:t>This is also known as Human Resource Function &amp; it involves activities such as </a:t>
            </a:r>
            <a:r>
              <a:rPr b="1" lang="en-GB" sz="3500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RECRUITMENT,SELECTION,TRAINING PERSONNEL,PLACEMENT.</a:t>
            </a:r>
            <a:endParaRPr b="1" sz="35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5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/>
        </p:nvSpPr>
        <p:spPr>
          <a:xfrm>
            <a:off x="914400" y="-19"/>
            <a:ext cx="7315200" cy="61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8"/>
          <p:cNvSpPr txBox="1"/>
          <p:nvPr/>
        </p:nvSpPr>
        <p:spPr>
          <a:xfrm>
            <a:off x="0" y="-25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DIRECTING </a:t>
            </a:r>
            <a:endParaRPr sz="40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Char char="●"/>
            </a:pPr>
            <a:r>
              <a:rPr lang="en-GB" sz="3500">
                <a:solidFill>
                  <a:schemeClr val="dk1"/>
                </a:solidFill>
              </a:rPr>
              <a:t>Work begins with directing &amp; it is known as “Management in action”.</a:t>
            </a:r>
            <a:endParaRPr sz="3500">
              <a:solidFill>
                <a:schemeClr val="dk1"/>
              </a:solidFill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Char char="●"/>
            </a:pPr>
            <a:r>
              <a:rPr lang="en-GB" sz="3500">
                <a:solidFill>
                  <a:schemeClr val="dk1"/>
                </a:solidFill>
              </a:rPr>
              <a:t>Directing refers to employeees by motivating them,supervising the activities of employees, communicating with them.</a:t>
            </a:r>
            <a:endParaRPr sz="3500">
              <a:solidFill>
                <a:schemeClr val="dk1"/>
              </a:solidFill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Char char="●"/>
            </a:pPr>
            <a:r>
              <a:rPr lang="en-GB" sz="3500">
                <a:solidFill>
                  <a:schemeClr val="dk1"/>
                </a:solidFill>
              </a:rPr>
              <a:t>Directing function includes SUPERVISING,MOTIVATING,COMMUNICATING &amp; LEADERSHIP.</a:t>
            </a:r>
            <a:endParaRPr sz="3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/>
        </p:nvSpPr>
        <p:spPr>
          <a:xfrm>
            <a:off x="914400" y="2145587"/>
            <a:ext cx="7315200" cy="238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50" y="25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CONTROLLING</a:t>
            </a:r>
            <a:endParaRPr sz="4000">
              <a:solidFill>
                <a:schemeClr val="lt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Char char="●"/>
            </a:pPr>
            <a:r>
              <a:rPr lang="en-GB" sz="3500">
                <a:solidFill>
                  <a:schemeClr val="dk1"/>
                </a:solidFill>
              </a:rPr>
              <a:t>Comparison of actual performance with the planned performance.</a:t>
            </a:r>
            <a:endParaRPr sz="3500">
              <a:solidFill>
                <a:schemeClr val="dk1"/>
              </a:solidFill>
            </a:endParaRPr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Char char="●"/>
            </a:pPr>
            <a:r>
              <a:rPr lang="en-GB" sz="3500">
                <a:solidFill>
                  <a:schemeClr val="dk1"/>
                </a:solidFill>
              </a:rPr>
              <a:t>The task of controlling involves establishing standards of performance, measuring current performance, comparing this with established standards &amp; taking corrective action where any deviation is found.</a:t>
            </a:r>
            <a:endParaRPr sz="3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/>
        </p:nvSpPr>
        <p:spPr>
          <a:xfrm>
            <a:off x="914400" y="2145607"/>
            <a:ext cx="7315200" cy="85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5500">
                <a:solidFill>
                  <a:schemeClr val="lt2"/>
                </a:solidFill>
                <a:latin typeface="Comfortaa"/>
                <a:ea typeface="Comfortaa"/>
                <a:cs typeface="Comfortaa"/>
                <a:sym typeface="Comfortaa"/>
              </a:rPr>
              <a:t> F.A. Q’s -</a:t>
            </a:r>
            <a:endParaRPr b="1" i="1" sz="5500">
              <a:solidFill>
                <a:schemeClr val="lt2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/>
        </p:nvSpPr>
        <p:spPr>
          <a:xfrm>
            <a:off x="0" y="-25"/>
            <a:ext cx="91440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4000">
                <a:latin typeface="Caveat"/>
                <a:ea typeface="Caveat"/>
                <a:cs typeface="Caveat"/>
                <a:sym typeface="Caveat"/>
              </a:rPr>
              <a:t>Q1.Which function is considered as the base of all other functions?</a:t>
            </a:r>
            <a:endParaRPr i="1" sz="4000"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4000">
                <a:latin typeface="Caveat"/>
                <a:ea typeface="Caveat"/>
                <a:cs typeface="Caveat"/>
                <a:sym typeface="Caveat"/>
              </a:rPr>
              <a:t>Q2.Name the concept related to searching for prospective candidates?</a:t>
            </a:r>
            <a:endParaRPr i="1" sz="4000"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4000">
                <a:latin typeface="Caveat"/>
                <a:ea typeface="Caveat"/>
                <a:cs typeface="Caveat"/>
                <a:sym typeface="Caveat"/>
              </a:rPr>
              <a:t>Q3.Which function is known as “Management in Action”?</a:t>
            </a:r>
            <a:endParaRPr i="1" sz="4000"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4000">
                <a:latin typeface="Caveat"/>
                <a:ea typeface="Caveat"/>
                <a:cs typeface="Caveat"/>
                <a:sym typeface="Caveat"/>
              </a:rPr>
              <a:t>Q4.Which function ensures work accomplishment according to plans?</a:t>
            </a:r>
            <a:endParaRPr i="1" sz="4000"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